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65" r:id="rId12"/>
    <p:sldId id="267" r:id="rId13"/>
    <p:sldId id="269" r:id="rId14"/>
    <p:sldId id="271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5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2.tiff>
</file>

<file path=ppt/media/image3.tiff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1A790-4A9B-304E-874D-36B9E78C4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77EA74-6A51-6F49-BF06-BACCC671C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767CC-5185-6746-AC52-CEBA3C3F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57846-C793-F04F-A0FA-793DE28C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12808-BAA3-F645-8FDB-8FE5375E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2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45B11-D4E7-B140-B2AE-A51C62B6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F4E0-B72A-D44E-BE86-70C0C1005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93092-C52E-E749-8DEB-E259242F2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DC57C-3FD0-D24A-95DE-21EEE6207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8D7CE-5C4E-6442-AF57-3897AB7E3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65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AA4610-53A9-5F4D-9FBC-CA5B8FC290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23813-2F01-9C41-BD29-BC492D66D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AE589-DC30-274B-A032-1BD3A006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FD7C5-9F0E-B244-BA5E-E0F20C109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54991-683B-394E-B737-8F428209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3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F564C-199E-1142-979C-BA8506B9E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20FDF-4A7B-A141-A3C0-2473A6858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5311F-02D6-ED4B-811B-72A35625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CD221-E3C9-CA49-BDEA-6985D2F10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E3FC8-51BE-4147-864F-E362D1087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40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5EC8D-A6E2-784F-8D58-DFF93BC35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EE017-1318-6544-9D09-C6443FD94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A6EA9-1DFC-C045-A3FF-0198F4D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4B04C-DBB1-5442-8F01-94FED249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E92B3-2B65-574E-B3C0-7799454B0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47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92F23-A62F-814D-97A5-5F3DAE0AB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E95FB-E250-814A-91FA-75CFAFDC49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9B74E-3EE4-A249-BBAC-4AD32BEAA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42A2B-C42B-9A43-B6CE-BD946F61C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F1619-BA20-8449-BFB2-DB433427A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DADF5-44D3-4D40-AEB1-8125DC122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1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B12CF-506F-9540-9E3A-376D62E7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EC17D-AB87-2F41-A97F-510184948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3D2A3-DA40-7147-86B7-9FFA742FB7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C909DC-DF08-B047-B64E-46CC48072F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ACC02D-B4FD-3543-9028-E9E79888C7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364702-9386-DF47-AF1F-121334FA8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EA890B-E094-0E4C-ADC7-31AE364D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A5C731-CE20-AF40-86E6-5EBA1EBA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DFB23-C39A-8E44-87E9-C8F559889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58625-044D-584C-B710-830141FF6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C09C8-A84C-4D4D-BFD2-19A1B476A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0516A-D8CC-3E40-A8EB-D890A66B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969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3582D-B67D-054C-BA8F-3D39E0BB3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5E322D-34A9-6F42-BFF4-098E2DCBC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A1C9F-0772-2F4E-80A4-EC73665CF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53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3FD00-DAF7-EF43-947A-A4EBA401C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6907E-D948-0E4B-8A65-51CACC0EE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68ABB-7526-1A4B-81B0-98CFD112C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54A9D-2446-F547-A8D8-C52C66FF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85694-FEF2-BA48-8994-94A76846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444BA-E589-4448-80FD-BD4A2A1B0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28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EDF3B-4623-FD4D-8445-193E49B14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DBB234-D15B-5F46-9573-E5956D7D1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5CAAC-2EAE-C34D-BFDE-A2FE096DC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D1747-D533-7040-9634-D48C55DC5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D3574-2A53-C445-A19E-8B9255C1F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D5BC1-01FE-2140-94A3-F1EEB681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8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DD40F9-7454-D746-9C22-887C9853D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7E2AE-0696-BF46-94D0-8F7597397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C920F-67C8-EB45-951E-203C8093F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FDF2D-15F5-4141-9C28-975E4D25D3A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61396-675D-364D-924E-1DFE026A98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4AA67-CADC-A04C-B1C3-9B0832E21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5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A660-6CC3-7247-B8C7-CBA79861F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3778" y="1122363"/>
            <a:ext cx="10304444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Molecular Simulations and Supercomputing/Parallel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F0F27-09FC-E346-8810-4834C306FA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Fundamentals of Molecular Simulations</a:t>
            </a:r>
          </a:p>
          <a:p>
            <a:r>
              <a:rPr lang="en-US" dirty="0"/>
              <a:t>Week 3 – 1/25/19</a:t>
            </a:r>
          </a:p>
          <a:p>
            <a:r>
              <a:rPr lang="en-US" dirty="0"/>
              <a:t>Luke Gibson</a:t>
            </a:r>
          </a:p>
        </p:txBody>
      </p:sp>
    </p:spTree>
    <p:extLst>
      <p:ext uri="{BB962C8B-B14F-4D97-AF65-F5344CB8AC3E}">
        <p14:creationId xmlns:p14="http://schemas.microsoft.com/office/powerpoint/2010/main" val="320477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389F8-7311-234F-A2C4-2E5A7685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A93D9-3B09-B14B-AE61-60023D409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Computational resources are finite!</a:t>
            </a:r>
          </a:p>
          <a:p>
            <a:r>
              <a:rPr lang="en-US" dirty="0"/>
              <a:t>Design your large production runs to be </a:t>
            </a:r>
            <a:r>
              <a:rPr lang="en-US" b="1" i="1" dirty="0"/>
              <a:t>efficient</a:t>
            </a:r>
            <a:r>
              <a:rPr lang="en-US" dirty="0"/>
              <a:t>, not </a:t>
            </a:r>
            <a:r>
              <a:rPr lang="en-US" b="1" i="1" dirty="0"/>
              <a:t>fast</a:t>
            </a:r>
            <a:r>
              <a:rPr lang="en-US" dirty="0"/>
              <a:t>!</a:t>
            </a:r>
          </a:p>
          <a:p>
            <a:pPr lvl="1"/>
            <a:r>
              <a:rPr lang="en-US" i="1" dirty="0"/>
              <a:t>Unless you have a deadline coming up, like a conference in mid March and your results still aren’t complete…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0F6E5-F7A1-884D-9100-1827037EBC43}"/>
              </a:ext>
            </a:extLst>
          </p:cNvPr>
          <p:cNvCxnSpPr/>
          <p:nvPr/>
        </p:nvCxnSpPr>
        <p:spPr>
          <a:xfrm flipV="1">
            <a:off x="1728788" y="3814763"/>
            <a:ext cx="0" cy="236220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C4C75D-8527-2346-81F7-BAAA3A39BF0D}"/>
              </a:ext>
            </a:extLst>
          </p:cNvPr>
          <p:cNvCxnSpPr>
            <a:cxnSpLocks/>
          </p:cNvCxnSpPr>
          <p:nvPr/>
        </p:nvCxnSpPr>
        <p:spPr>
          <a:xfrm>
            <a:off x="1581150" y="6019801"/>
            <a:ext cx="3776663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03D3EA3-859D-5548-B8CE-A2CBC2E844E7}"/>
              </a:ext>
            </a:extLst>
          </p:cNvPr>
          <p:cNvSpPr txBox="1"/>
          <p:nvPr/>
        </p:nvSpPr>
        <p:spPr>
          <a:xfrm>
            <a:off x="762784" y="4626531"/>
            <a:ext cx="81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ns/day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25F4F-A504-9D48-9F84-31C9AF8060BD}"/>
              </a:ext>
            </a:extLst>
          </p:cNvPr>
          <p:cNvSpPr txBox="1"/>
          <p:nvPr/>
        </p:nvSpPr>
        <p:spPr>
          <a:xfrm>
            <a:off x="2577955" y="6378578"/>
            <a:ext cx="1783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Cores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2C08E19-5FAB-F647-90D8-FF4755EE656A}"/>
              </a:ext>
            </a:extLst>
          </p:cNvPr>
          <p:cNvSpPr/>
          <p:nvPr/>
        </p:nvSpPr>
        <p:spPr>
          <a:xfrm>
            <a:off x="1957388" y="4086225"/>
            <a:ext cx="3114675" cy="1514475"/>
          </a:xfrm>
          <a:custGeom>
            <a:avLst/>
            <a:gdLst>
              <a:gd name="connsiteX0" fmla="*/ 0 w 3114675"/>
              <a:gd name="connsiteY0" fmla="*/ 1514475 h 1514475"/>
              <a:gd name="connsiteX1" fmla="*/ 357187 w 3114675"/>
              <a:gd name="connsiteY1" fmla="*/ 528638 h 1514475"/>
              <a:gd name="connsiteX2" fmla="*/ 1543050 w 3114675"/>
              <a:gd name="connsiteY2" fmla="*/ 200025 h 1514475"/>
              <a:gd name="connsiteX3" fmla="*/ 2286000 w 3114675"/>
              <a:gd name="connsiteY3" fmla="*/ 357188 h 1514475"/>
              <a:gd name="connsiteX4" fmla="*/ 3114675 w 3114675"/>
              <a:gd name="connsiteY4" fmla="*/ 0 h 151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4675" h="1514475">
                <a:moveTo>
                  <a:pt x="0" y="1514475"/>
                </a:moveTo>
                <a:cubicBezTo>
                  <a:pt x="50006" y="1131094"/>
                  <a:pt x="100012" y="747713"/>
                  <a:pt x="357187" y="528638"/>
                </a:cubicBezTo>
                <a:cubicBezTo>
                  <a:pt x="614362" y="309563"/>
                  <a:pt x="1221581" y="228600"/>
                  <a:pt x="1543050" y="200025"/>
                </a:cubicBezTo>
                <a:cubicBezTo>
                  <a:pt x="1864519" y="171450"/>
                  <a:pt x="2024063" y="390525"/>
                  <a:pt x="2286000" y="357188"/>
                </a:cubicBezTo>
                <a:cubicBezTo>
                  <a:pt x="2547937" y="323851"/>
                  <a:pt x="2831306" y="161925"/>
                  <a:pt x="311467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FF0E92D-1A96-2A44-AC54-AF52DC4F19A2}"/>
              </a:ext>
            </a:extLst>
          </p:cNvPr>
          <p:cNvCxnSpPr>
            <a:cxnSpLocks/>
            <a:stCxn id="20" idx="1"/>
          </p:cNvCxnSpPr>
          <p:nvPr/>
        </p:nvCxnSpPr>
        <p:spPr>
          <a:xfrm>
            <a:off x="2314575" y="4614863"/>
            <a:ext cx="28575" cy="1404938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2B1A0-3CD3-4940-AFC5-8ACE377036D8}"/>
              </a:ext>
            </a:extLst>
          </p:cNvPr>
          <p:cNvCxnSpPr>
            <a:cxnSpLocks/>
          </p:cNvCxnSpPr>
          <p:nvPr/>
        </p:nvCxnSpPr>
        <p:spPr>
          <a:xfrm>
            <a:off x="3586162" y="4281489"/>
            <a:ext cx="0" cy="1738312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1A5A0D8-FA2F-DE4A-912B-C57F4D9040DD}"/>
              </a:ext>
            </a:extLst>
          </p:cNvPr>
          <p:cNvCxnSpPr>
            <a:cxnSpLocks/>
          </p:cNvCxnSpPr>
          <p:nvPr/>
        </p:nvCxnSpPr>
        <p:spPr>
          <a:xfrm>
            <a:off x="5053012" y="4126707"/>
            <a:ext cx="0" cy="18930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5FD223-E0A3-E249-AFC5-C2985C370393}"/>
              </a:ext>
            </a:extLst>
          </p:cNvPr>
          <p:cNvSpPr txBox="1"/>
          <p:nvPr/>
        </p:nvSpPr>
        <p:spPr>
          <a:xfrm>
            <a:off x="2184292" y="601241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983630-3344-984F-8E48-B77E2DA4D628}"/>
              </a:ext>
            </a:extLst>
          </p:cNvPr>
          <p:cNvSpPr txBox="1"/>
          <p:nvPr/>
        </p:nvSpPr>
        <p:spPr>
          <a:xfrm>
            <a:off x="3427577" y="6017148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2B2DB5-A58C-4844-977C-31B80D3C8A71}"/>
              </a:ext>
            </a:extLst>
          </p:cNvPr>
          <p:cNvSpPr txBox="1"/>
          <p:nvPr/>
        </p:nvSpPr>
        <p:spPr>
          <a:xfrm>
            <a:off x="4913204" y="600448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536A11E-DCB2-9E4A-963B-1772EA5D9A3C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4243388" y="4443413"/>
            <a:ext cx="0" cy="1583772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601A7A0-4C48-4848-AA17-BA7DFA2A19F3}"/>
              </a:ext>
            </a:extLst>
          </p:cNvPr>
          <p:cNvSpPr txBox="1"/>
          <p:nvPr/>
        </p:nvSpPr>
        <p:spPr>
          <a:xfrm>
            <a:off x="4098995" y="601182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699AA9-3D1B-E74F-862C-41681BEE600A}"/>
              </a:ext>
            </a:extLst>
          </p:cNvPr>
          <p:cNvSpPr txBox="1"/>
          <p:nvPr/>
        </p:nvSpPr>
        <p:spPr>
          <a:xfrm>
            <a:off x="6166814" y="4086225"/>
            <a:ext cx="569309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Which point should you choose?</a:t>
            </a:r>
          </a:p>
          <a:p>
            <a:r>
              <a:rPr lang="en-US" sz="2000" dirty="0"/>
              <a:t>A: Best choice, most efficient</a:t>
            </a:r>
          </a:p>
          <a:p>
            <a:r>
              <a:rPr lang="en-US" sz="2000" dirty="0"/>
              <a:t>B: Maybe if you have a very hard deadline</a:t>
            </a:r>
          </a:p>
          <a:p>
            <a:r>
              <a:rPr lang="en-US" sz="2000" dirty="0"/>
              <a:t>C: Literally never, wtf?</a:t>
            </a:r>
          </a:p>
          <a:p>
            <a:r>
              <a:rPr lang="en-US" sz="2000" dirty="0"/>
              <a:t>D: Only if you own the nodes and like burning money</a:t>
            </a:r>
          </a:p>
        </p:txBody>
      </p:sp>
    </p:spTree>
    <p:extLst>
      <p:ext uri="{BB962C8B-B14F-4D97-AF65-F5344CB8AC3E}">
        <p14:creationId xmlns:p14="http://schemas.microsoft.com/office/powerpoint/2010/main" val="47546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0" grpId="0" animBg="1"/>
      <p:bldP spid="30" grpId="0"/>
      <p:bldP spid="31" grpId="0"/>
      <p:bldP spid="32" grpId="0"/>
      <p:bldP spid="36" grpId="0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ECBB01-49B7-5A4D-B61B-5263FB1D5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7730" y="500397"/>
            <a:ext cx="10396539" cy="58572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AE6DE4-5FA3-A043-BFB7-8B00137AC9D2}"/>
              </a:ext>
            </a:extLst>
          </p:cNvPr>
          <p:cNvSpPr txBox="1"/>
          <p:nvPr/>
        </p:nvSpPr>
        <p:spPr>
          <a:xfrm rot="1605389">
            <a:off x="6811223" y="2086560"/>
            <a:ext cx="1132939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More cores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380F5-1485-3E43-8E89-F002D821C0DA}"/>
              </a:ext>
            </a:extLst>
          </p:cNvPr>
          <p:cNvSpPr txBox="1"/>
          <p:nvPr/>
        </p:nvSpPr>
        <p:spPr>
          <a:xfrm>
            <a:off x="4892595" y="4743756"/>
            <a:ext cx="15203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my simulation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50FF7-CFCE-BC40-802C-75DB5212477F}"/>
              </a:ext>
            </a:extLst>
          </p:cNvPr>
          <p:cNvSpPr txBox="1"/>
          <p:nvPr/>
        </p:nvSpPr>
        <p:spPr>
          <a:xfrm rot="16200000">
            <a:off x="5344822" y="2804820"/>
            <a:ext cx="92365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50" dirty="0"/>
              <a:t>1% speed-up</a:t>
            </a:r>
          </a:p>
        </p:txBody>
      </p:sp>
      <p:sp>
        <p:nvSpPr>
          <p:cNvPr id="7" name="&quot;No&quot; Symbol 6">
            <a:extLst>
              <a:ext uri="{FF2B5EF4-FFF2-40B4-BE49-F238E27FC236}">
                <a16:creationId xmlns:a16="http://schemas.microsoft.com/office/drawing/2014/main" id="{6965B8C9-CAC2-3C4A-84E1-9F532311B00A}"/>
              </a:ext>
            </a:extLst>
          </p:cNvPr>
          <p:cNvSpPr/>
          <p:nvPr/>
        </p:nvSpPr>
        <p:spPr>
          <a:xfrm>
            <a:off x="3881442" y="128591"/>
            <a:ext cx="6591299" cy="6591299"/>
          </a:xfrm>
          <a:prstGeom prst="noSmoking">
            <a:avLst>
              <a:gd name="adj" fmla="val 82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59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5DAF-9FED-4F4E-83E7-547B9B016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3B744-987E-8F43-9153-30504A5BA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52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/>
              <a:t>Terminology:</a:t>
            </a:r>
          </a:p>
          <a:p>
            <a:r>
              <a:rPr lang="en-US" b="1" dirty="0"/>
              <a:t>Node</a:t>
            </a:r>
            <a:r>
              <a:rPr lang="en-US" dirty="0"/>
              <a:t>: A single computer, which contains a CPU, RAM, and local storage (and maybe a GPU)</a:t>
            </a:r>
          </a:p>
          <a:p>
            <a:r>
              <a:rPr lang="en-US" b="1" dirty="0"/>
              <a:t>Login Node</a:t>
            </a:r>
            <a:r>
              <a:rPr lang="en-US" dirty="0"/>
              <a:t>: Node that you connect to when connecting to </a:t>
            </a:r>
            <a:r>
              <a:rPr lang="en-US" dirty="0" err="1"/>
              <a:t>Hyak</a:t>
            </a:r>
            <a:r>
              <a:rPr lang="en-US" dirty="0"/>
              <a:t>. Has internet connection, but is </a:t>
            </a:r>
            <a:r>
              <a:rPr lang="en-US" b="1" dirty="0"/>
              <a:t>NOT</a:t>
            </a:r>
            <a:r>
              <a:rPr lang="en-US" dirty="0"/>
              <a:t> meant for any CPU intensive processes. Purely for interacting with compute nodes.</a:t>
            </a:r>
          </a:p>
          <a:p>
            <a:r>
              <a:rPr lang="en-US" b="1" dirty="0"/>
              <a:t>Compute Node</a:t>
            </a:r>
            <a:r>
              <a:rPr lang="en-US" dirty="0"/>
              <a:t>: Node that runs CPU intensive jobs. No internet.</a:t>
            </a:r>
          </a:p>
          <a:p>
            <a:r>
              <a:rPr lang="en-US" b="1" dirty="0"/>
              <a:t>Allocation [</a:t>
            </a:r>
            <a:r>
              <a:rPr lang="en-US" b="1" dirty="0">
                <a:latin typeface="Andale Mono" panose="020B0509000000000004" pitchFamily="49" charset="0"/>
              </a:rPr>
              <a:t>-A</a:t>
            </a:r>
            <a:r>
              <a:rPr lang="en-US" b="1" dirty="0"/>
              <a:t>]</a:t>
            </a:r>
            <a:r>
              <a:rPr lang="en-US" dirty="0"/>
              <a:t>: Group of nodes. Typically name of node owner, e.g., </a:t>
            </a:r>
            <a:r>
              <a:rPr lang="en-US" dirty="0" err="1">
                <a:latin typeface="Andale Mono" panose="020B0509000000000004" pitchFamily="49" charset="0"/>
              </a:rPr>
              <a:t>pfaendtner</a:t>
            </a:r>
            <a:endParaRPr lang="en-US" dirty="0">
              <a:latin typeface="Andale Mono" panose="020B0509000000000004" pitchFamily="49" charset="0"/>
            </a:endParaRPr>
          </a:p>
          <a:p>
            <a:r>
              <a:rPr lang="en-US" b="1" dirty="0"/>
              <a:t>Partition [</a:t>
            </a:r>
            <a:r>
              <a:rPr lang="en-US" b="1" dirty="0">
                <a:latin typeface="Andale Mono" panose="020B0509000000000004" pitchFamily="49" charset="0"/>
              </a:rPr>
              <a:t>-p</a:t>
            </a:r>
            <a:r>
              <a:rPr lang="en-US" b="1" dirty="0"/>
              <a:t>]</a:t>
            </a:r>
            <a:r>
              <a:rPr lang="en-US" dirty="0"/>
              <a:t>: Subgroup of nodes within an allocation, there may only be one, in which case: partition == allocation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69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A81B-F208-3047-8B29-10B69127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34B84-71DF-4C44-B96D-9AC4A59A7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dirty="0"/>
              <a:t>Checking Node Statuses: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hyakalloc</a:t>
            </a:r>
            <a:r>
              <a:rPr lang="en-US" dirty="0">
                <a:latin typeface="Andale Mono" panose="020B0509000000000004" pitchFamily="49" charset="0"/>
              </a:rPr>
              <a:t> &lt;partition&gt;</a:t>
            </a:r>
          </a:p>
          <a:p>
            <a:pPr lvl="1"/>
            <a:r>
              <a:rPr lang="en-US" dirty="0"/>
              <a:t>Lists all currently running jobs and shows how many nodes are available</a:t>
            </a:r>
          </a:p>
          <a:p>
            <a:pPr lvl="1"/>
            <a:r>
              <a:rPr lang="en-US" dirty="0"/>
              <a:t>Does not show any jobs waiting in queue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squeue</a:t>
            </a:r>
            <a:r>
              <a:rPr lang="en-US" dirty="0">
                <a:latin typeface="Andale Mono" panose="020B0509000000000004" pitchFamily="49" charset="0"/>
              </a:rPr>
              <a:t> -p &lt;partition&gt;</a:t>
            </a:r>
          </a:p>
          <a:p>
            <a:pPr lvl="1"/>
            <a:r>
              <a:rPr lang="en-US" dirty="0"/>
              <a:t>Lists all currently running jobs</a:t>
            </a:r>
          </a:p>
          <a:p>
            <a:pPr lvl="1"/>
            <a:r>
              <a:rPr lang="en-US" dirty="0"/>
              <a:t>Shows full queue of jobs that may be waiting to run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sinfo</a:t>
            </a:r>
            <a:r>
              <a:rPr lang="en-US" dirty="0">
                <a:latin typeface="Andale Mono" panose="020B0509000000000004" pitchFamily="49" charset="0"/>
              </a:rPr>
              <a:t> -p &lt;partition&gt;</a:t>
            </a:r>
          </a:p>
          <a:p>
            <a:pPr lvl="1"/>
            <a:r>
              <a:rPr lang="en-US" dirty="0"/>
              <a:t>Lists node names and their statuses (e.g., idle, busy, draining, down, etc.)</a:t>
            </a:r>
          </a:p>
        </p:txBody>
      </p:sp>
    </p:spTree>
    <p:extLst>
      <p:ext uri="{BB962C8B-B14F-4D97-AF65-F5344CB8AC3E}">
        <p14:creationId xmlns:p14="http://schemas.microsoft.com/office/powerpoint/2010/main" val="4139987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4420B-A56D-0542-9C19-2D8E88CFA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9552D-1F62-C34B-9E7E-B5D2D8FD3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dirty="0"/>
              <a:t>Handling Jobs: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sbatch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job.slurm</a:t>
            </a:r>
            <a:endParaRPr lang="en-US" dirty="0">
              <a:latin typeface="Andale Mono" panose="020B0509000000000004" pitchFamily="49" charset="0"/>
            </a:endParaRPr>
          </a:p>
          <a:p>
            <a:pPr lvl="1"/>
            <a:r>
              <a:rPr lang="en-US" dirty="0"/>
              <a:t>Submits a </a:t>
            </a:r>
            <a:r>
              <a:rPr lang="en-US" dirty="0" err="1"/>
              <a:t>slurm</a:t>
            </a:r>
            <a:r>
              <a:rPr lang="en-US" dirty="0"/>
              <a:t> script that contains job settings</a:t>
            </a:r>
          </a:p>
          <a:p>
            <a:endParaRPr lang="en-US" dirty="0"/>
          </a:p>
          <a:p>
            <a:r>
              <a:rPr lang="en-US" dirty="0" err="1">
                <a:latin typeface="Andale Mono" panose="020B0509000000000004" pitchFamily="49" charset="0"/>
              </a:rPr>
              <a:t>scancel</a:t>
            </a:r>
            <a:r>
              <a:rPr lang="en-US" dirty="0">
                <a:latin typeface="Andale Mono" panose="020B0509000000000004" pitchFamily="49" charset="0"/>
              </a:rPr>
              <a:t> &lt;</a:t>
            </a:r>
            <a:r>
              <a:rPr lang="en-US" dirty="0" err="1">
                <a:latin typeface="Andale Mono" panose="020B0509000000000004" pitchFamily="49" charset="0"/>
              </a:rPr>
              <a:t>job_id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lvl="1"/>
            <a:r>
              <a:rPr lang="en-US" dirty="0"/>
              <a:t>Cancels job with &lt;</a:t>
            </a:r>
            <a:r>
              <a:rPr lang="en-US" dirty="0" err="1"/>
              <a:t>job_id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 err="1">
                <a:latin typeface="Andale Mono" panose="020B0509000000000004" pitchFamily="49" charset="0"/>
              </a:rPr>
              <a:t>srun</a:t>
            </a:r>
            <a:r>
              <a:rPr lang="en-US" dirty="0">
                <a:latin typeface="Andale Mono" panose="020B0509000000000004" pitchFamily="49" charset="0"/>
              </a:rPr>
              <a:t> …</a:t>
            </a:r>
          </a:p>
          <a:p>
            <a:pPr lvl="1"/>
            <a:r>
              <a:rPr lang="en-US" dirty="0"/>
              <a:t>Calls for an interactive node</a:t>
            </a:r>
          </a:p>
        </p:txBody>
      </p:sp>
    </p:spTree>
    <p:extLst>
      <p:ext uri="{BB962C8B-B14F-4D97-AF65-F5344CB8AC3E}">
        <p14:creationId xmlns:p14="http://schemas.microsoft.com/office/powerpoint/2010/main" val="990009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EA8F4-5EA9-E54B-B411-C9F7DD63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Aliases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AB116-2B72-344E-A30C-112459D24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me=“</a:t>
            </a:r>
            <a:r>
              <a:rPr lang="en-US" sz="2000" dirty="0" err="1">
                <a:latin typeface="Andale Mono" panose="020B0509000000000004" pitchFamily="49" charset="0"/>
              </a:rPr>
              <a:t>squeue</a:t>
            </a:r>
            <a:r>
              <a:rPr lang="en-US" sz="2000" dirty="0">
                <a:latin typeface="Andale Mono" panose="020B0509000000000004" pitchFamily="49" charset="0"/>
              </a:rPr>
              <a:t> -u &lt;</a:t>
            </a:r>
            <a:r>
              <a:rPr lang="en-US" sz="2000" dirty="0" err="1">
                <a:latin typeface="Andale Mono" panose="020B0509000000000004" pitchFamily="49" charset="0"/>
              </a:rPr>
              <a:t>netid</a:t>
            </a:r>
            <a:r>
              <a:rPr lang="en-US" sz="2000" dirty="0">
                <a:latin typeface="Andale Mono" panose="020B0509000000000004" pitchFamily="49" charset="0"/>
              </a:rPr>
              <a:t>&gt;”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</a:t>
            </a:r>
            <a:r>
              <a:rPr lang="en-US" sz="2000" dirty="0" err="1">
                <a:latin typeface="Andale Mono" panose="020B0509000000000004" pitchFamily="49" charset="0"/>
              </a:rPr>
              <a:t>prg</a:t>
            </a:r>
            <a:r>
              <a:rPr lang="en-US" sz="2000" dirty="0">
                <a:latin typeface="Andale Mono" panose="020B0509000000000004" pitchFamily="49" charset="0"/>
              </a:rPr>
              <a:t>=“</a:t>
            </a:r>
            <a:r>
              <a:rPr lang="en-US" sz="2000" dirty="0" err="1">
                <a:latin typeface="Andale Mono" panose="020B0509000000000004" pitchFamily="49" charset="0"/>
              </a:rPr>
              <a:t>hyakalloc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 err="1">
                <a:latin typeface="Andale Mono" panose="020B0509000000000004" pitchFamily="49" charset="0"/>
              </a:rPr>
              <a:t>pfaendtner</a:t>
            </a:r>
            <a:r>
              <a:rPr lang="en-US" sz="20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</a:t>
            </a:r>
            <a:r>
              <a:rPr lang="en-US" sz="2000" dirty="0" err="1">
                <a:latin typeface="Andale Mono" panose="020B0509000000000004" pitchFamily="49" charset="0"/>
              </a:rPr>
              <a:t>stf</a:t>
            </a:r>
            <a:r>
              <a:rPr lang="en-US" sz="2000" dirty="0">
                <a:latin typeface="Andale Mono" panose="020B0509000000000004" pitchFamily="49" charset="0"/>
              </a:rPr>
              <a:t>=“</a:t>
            </a:r>
            <a:r>
              <a:rPr lang="en-US" sz="2000" dirty="0" err="1">
                <a:latin typeface="Andale Mono" panose="020B0509000000000004" pitchFamily="49" charset="0"/>
              </a:rPr>
              <a:t>hyakalloc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 err="1">
                <a:latin typeface="Andale Mono" panose="020B0509000000000004" pitchFamily="49" charset="0"/>
              </a:rPr>
              <a:t>stf</a:t>
            </a:r>
            <a:r>
              <a:rPr lang="en-US" sz="20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</a:t>
            </a:r>
            <a:r>
              <a:rPr lang="en-US" sz="2000" dirty="0" err="1">
                <a:latin typeface="Andale Mono" panose="020B0509000000000004" pitchFamily="49" charset="0"/>
              </a:rPr>
              <a:t>prgq</a:t>
            </a:r>
            <a:r>
              <a:rPr lang="en-US" sz="2000" dirty="0">
                <a:latin typeface="Andale Mono" panose="020B0509000000000004" pitchFamily="49" charset="0"/>
              </a:rPr>
              <a:t>=“</a:t>
            </a:r>
            <a:r>
              <a:rPr lang="en-US" sz="2000" dirty="0" err="1">
                <a:latin typeface="Andale Mono" panose="020B0509000000000004" pitchFamily="49" charset="0"/>
              </a:rPr>
              <a:t>squeue</a:t>
            </a:r>
            <a:r>
              <a:rPr lang="en-US" sz="2000" dirty="0">
                <a:latin typeface="Andale Mono" panose="020B0509000000000004" pitchFamily="49" charset="0"/>
              </a:rPr>
              <a:t> -p </a:t>
            </a:r>
            <a:r>
              <a:rPr lang="en-US" sz="2000" dirty="0" err="1">
                <a:latin typeface="Andale Mono" panose="020B0509000000000004" pitchFamily="49" charset="0"/>
              </a:rPr>
              <a:t>pfaendtner</a:t>
            </a:r>
            <a:r>
              <a:rPr lang="en-US" sz="20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</a:t>
            </a:r>
            <a:r>
              <a:rPr lang="en-US" sz="2000" dirty="0" err="1">
                <a:latin typeface="Andale Mono" panose="020B0509000000000004" pitchFamily="49" charset="0"/>
              </a:rPr>
              <a:t>stfq</a:t>
            </a:r>
            <a:r>
              <a:rPr lang="en-US" sz="2000" dirty="0">
                <a:latin typeface="Andale Mono" panose="020B0509000000000004" pitchFamily="49" charset="0"/>
              </a:rPr>
              <a:t>=“</a:t>
            </a:r>
            <a:r>
              <a:rPr lang="en-US" sz="2000" dirty="0" err="1">
                <a:latin typeface="Andale Mono" panose="020B0509000000000004" pitchFamily="49" charset="0"/>
              </a:rPr>
              <a:t>squeue</a:t>
            </a:r>
            <a:r>
              <a:rPr lang="en-US" sz="2000" dirty="0">
                <a:latin typeface="Andale Mono" panose="020B0509000000000004" pitchFamily="49" charset="0"/>
              </a:rPr>
              <a:t> -p </a:t>
            </a:r>
            <a:r>
              <a:rPr lang="en-US" sz="2000" dirty="0" err="1">
                <a:latin typeface="Andale Mono" panose="020B0509000000000004" pitchFamily="49" charset="0"/>
              </a:rPr>
              <a:t>stf</a:t>
            </a:r>
            <a:r>
              <a:rPr lang="en-US" sz="20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build=“</a:t>
            </a:r>
            <a:r>
              <a:rPr lang="en-US" sz="2000" dirty="0" err="1">
                <a:latin typeface="Andale Mono" panose="020B0509000000000004" pitchFamily="49" charset="0"/>
              </a:rPr>
              <a:t>srun</a:t>
            </a:r>
            <a:r>
              <a:rPr lang="en-US" sz="2000" dirty="0">
                <a:latin typeface="Andale Mono" panose="020B0509000000000004" pitchFamily="49" charset="0"/>
              </a:rPr>
              <a:t> -p build --time=2:00:00 --mem=10G --</a:t>
            </a:r>
            <a:r>
              <a:rPr lang="en-US" sz="2000" dirty="0" err="1">
                <a:latin typeface="Andale Mono" panose="020B0509000000000004" pitchFamily="49" charset="0"/>
              </a:rPr>
              <a:t>pty</a:t>
            </a:r>
            <a:r>
              <a:rPr lang="en-US" sz="2000" dirty="0">
                <a:latin typeface="Andale Mono" panose="020B0509000000000004" pitchFamily="49" charset="0"/>
              </a:rPr>
              <a:t> /bin/bash -l”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alias </a:t>
            </a:r>
            <a:r>
              <a:rPr lang="en-US" sz="2000" dirty="0" err="1">
                <a:latin typeface="Andale Mono" panose="020B0509000000000004" pitchFamily="49" charset="0"/>
              </a:rPr>
              <a:t>int</a:t>
            </a:r>
            <a:r>
              <a:rPr lang="en-US" sz="2000" dirty="0">
                <a:latin typeface="Andale Mono" panose="020B0509000000000004" pitchFamily="49" charset="0"/>
              </a:rPr>
              <a:t>=“</a:t>
            </a:r>
            <a:r>
              <a:rPr lang="en-US" sz="2000" dirty="0" err="1">
                <a:latin typeface="Andale Mono" panose="020B0509000000000004" pitchFamily="49" charset="0"/>
              </a:rPr>
              <a:t>srun</a:t>
            </a:r>
            <a:r>
              <a:rPr lang="en-US" sz="2000" dirty="0">
                <a:latin typeface="Andale Mono" panose="020B0509000000000004" pitchFamily="49" charset="0"/>
              </a:rPr>
              <a:t> -p </a:t>
            </a:r>
            <a:r>
              <a:rPr lang="en-US" sz="2000" dirty="0" err="1">
                <a:latin typeface="Andale Mono" panose="020B0509000000000004" pitchFamily="49" charset="0"/>
              </a:rPr>
              <a:t>pfaendtner</a:t>
            </a:r>
            <a:r>
              <a:rPr lang="en-US" sz="2000" dirty="0">
                <a:latin typeface="Andale Mono" panose="020B0509000000000004" pitchFamily="49" charset="0"/>
              </a:rPr>
              <a:t> -A </a:t>
            </a:r>
            <a:r>
              <a:rPr lang="en-US" sz="2000" dirty="0" err="1">
                <a:latin typeface="Andale Mono" panose="020B0509000000000004" pitchFamily="49" charset="0"/>
              </a:rPr>
              <a:t>pfaendtner</a:t>
            </a:r>
            <a:r>
              <a:rPr lang="en-US" sz="2000" dirty="0">
                <a:latin typeface="Andale Mono" panose="020B0509000000000004" pitchFamily="49" charset="0"/>
              </a:rPr>
              <a:t> -N 1 --time=4:00:00 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	--mem=120G --</a:t>
            </a:r>
            <a:r>
              <a:rPr lang="en-US" sz="2000" dirty="0" err="1">
                <a:latin typeface="Andale Mono" panose="020B0509000000000004" pitchFamily="49" charset="0"/>
              </a:rPr>
              <a:t>pty</a:t>
            </a:r>
            <a:r>
              <a:rPr lang="en-US" sz="2000" dirty="0">
                <a:latin typeface="Andale Mono" panose="020B0509000000000004" pitchFamily="49" charset="0"/>
              </a:rPr>
              <a:t> /bin/bash -l”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7048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3AC9BB-C5BE-6F46-9091-BF8A4606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for the </a:t>
            </a:r>
            <a:r>
              <a:rPr lang="en-US" dirty="0" err="1"/>
              <a:t>Jupyter</a:t>
            </a:r>
            <a:r>
              <a:rPr lang="en-US" dirty="0"/>
              <a:t> Notebook!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A332F-7C37-C14E-80E5-1420D255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3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A015-42AA-9B4D-BAA0-7F272B0E0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7AC30-B683-4441-B36F-46B85DFD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Overview of MD algorithm</a:t>
            </a:r>
          </a:p>
          <a:p>
            <a:pPr lvl="1"/>
            <a:r>
              <a:rPr lang="en-US" dirty="0"/>
              <a:t>Which parts can be done in parallel?</a:t>
            </a:r>
          </a:p>
          <a:p>
            <a:pPr lvl="1"/>
            <a:r>
              <a:rPr lang="en-US" dirty="0"/>
              <a:t>Which parts must be done serially?</a:t>
            </a:r>
          </a:p>
          <a:p>
            <a:r>
              <a:rPr lang="en-US" dirty="0"/>
              <a:t>What are CPUs/GPUs</a:t>
            </a:r>
          </a:p>
          <a:p>
            <a:r>
              <a:rPr lang="en-US" dirty="0"/>
              <a:t>Introduction to parallelization schemes</a:t>
            </a:r>
          </a:p>
          <a:p>
            <a:pPr lvl="1"/>
            <a:r>
              <a:rPr lang="en-US" dirty="0"/>
              <a:t>OpenMP – Multithreading</a:t>
            </a:r>
          </a:p>
          <a:p>
            <a:pPr lvl="1"/>
            <a:r>
              <a:rPr lang="en-US" dirty="0"/>
              <a:t>MPI – Message Passing Interface</a:t>
            </a:r>
          </a:p>
          <a:p>
            <a:r>
              <a:rPr lang="en-US" dirty="0"/>
              <a:t>How does this help us run MD?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Running MD in multiple parallel schemes</a:t>
            </a:r>
          </a:p>
          <a:p>
            <a:pPr lvl="1"/>
            <a:r>
              <a:rPr lang="en-US" dirty="0"/>
              <a:t>Tips on analyzing multiple files with bash</a:t>
            </a:r>
          </a:p>
        </p:txBody>
      </p:sp>
    </p:spTree>
    <p:extLst>
      <p:ext uri="{BB962C8B-B14F-4D97-AF65-F5344CB8AC3E}">
        <p14:creationId xmlns:p14="http://schemas.microsoft.com/office/powerpoint/2010/main" val="3049219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6919-E1B4-074D-B9FA-7552FC5A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Molecular Dynamics Algorithm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3C9813A-43F5-B54C-A011-A8FB8270A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320" y="2253268"/>
            <a:ext cx="6040222" cy="31390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F17193-068A-9647-BB47-AA2B2916C14B}"/>
              </a:ext>
            </a:extLst>
          </p:cNvPr>
          <p:cNvSpPr/>
          <p:nvPr/>
        </p:nvSpPr>
        <p:spPr>
          <a:xfrm>
            <a:off x="451691" y="2943047"/>
            <a:ext cx="5761822" cy="4406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DFA410-D24D-D249-9865-F0A5DA834212}"/>
                  </a:ext>
                </a:extLst>
              </p:cNvPr>
              <p:cNvSpPr txBox="1"/>
              <p:nvPr/>
            </p:nvSpPr>
            <p:spPr>
              <a:xfrm>
                <a:off x="6348017" y="2328486"/>
                <a:ext cx="5733814" cy="29885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𝑏𝑜𝑛𝑑𝑒𝑑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𝑛𝑜𝑛𝑏𝑜𝑛𝑑𝑒𝑑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𝑛𝑜𝑛𝑏𝑜𝑛𝑑𝑒𝑑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:r>
                  <a:rPr lang="en-US" sz="2000" dirty="0"/>
                  <a:t>Total number of calculations (or unique pairs):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000" b="0" dirty="0"/>
              </a:p>
              <a:p>
                <a:pPr algn="ctr"/>
                <a:endParaRPr lang="en-US" sz="2000" dirty="0"/>
              </a:p>
              <a:p>
                <a:pPr algn="ctr"/>
                <a:r>
                  <a:rPr lang="en-US" sz="2000" dirty="0"/>
                  <a:t>If </a:t>
                </a:r>
                <a:r>
                  <a:rPr lang="en-US" sz="2000" i="1" dirty="0"/>
                  <a:t>N</a:t>
                </a:r>
                <a:r>
                  <a:rPr lang="en-US" sz="2000" dirty="0"/>
                  <a:t> = 100, then </a:t>
                </a:r>
                <a:r>
                  <a:rPr lang="en-US" sz="2000" i="1" dirty="0"/>
                  <a:t>#</a:t>
                </a:r>
                <a:r>
                  <a:rPr lang="en-US" sz="2000" i="1" baseline="-25000" dirty="0"/>
                  <a:t>unique pairs</a:t>
                </a:r>
                <a:r>
                  <a:rPr lang="en-US" sz="2000" i="1" dirty="0"/>
                  <a:t> </a:t>
                </a:r>
                <a:r>
                  <a:rPr lang="en-US" sz="2000" dirty="0"/>
                  <a:t>= 4950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DFA410-D24D-D249-9865-F0A5DA834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8017" y="2328486"/>
                <a:ext cx="5733814" cy="2988575"/>
              </a:xfrm>
              <a:prstGeom prst="rect">
                <a:avLst/>
              </a:prstGeom>
              <a:blipFill>
                <a:blip r:embed="rId3"/>
                <a:stretch>
                  <a:fillRect l="-664" t="-10970" b="-2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23FB976-049D-9E45-8914-7A2B558F5DC3}"/>
              </a:ext>
            </a:extLst>
          </p:cNvPr>
          <p:cNvSpPr txBox="1"/>
          <p:nvPr/>
        </p:nvSpPr>
        <p:spPr>
          <a:xfrm>
            <a:off x="152400" y="5873341"/>
            <a:ext cx="11887200" cy="523220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There can be </a:t>
            </a:r>
            <a:r>
              <a:rPr lang="en-US" sz="2800" b="1" i="1" dirty="0"/>
              <a:t>many</a:t>
            </a:r>
            <a:r>
              <a:rPr lang="en-US" sz="2800" dirty="0"/>
              <a:t> calculations for even a small, simple, classical MD simulation!</a:t>
            </a:r>
          </a:p>
        </p:txBody>
      </p:sp>
    </p:spTree>
    <p:extLst>
      <p:ext uri="{BB962C8B-B14F-4D97-AF65-F5344CB8AC3E}">
        <p14:creationId xmlns:p14="http://schemas.microsoft.com/office/powerpoint/2010/main" val="8205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F3BAE-AEC4-724D-9679-8A5E1A9A7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vs. Parallel Calculations in 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5E76-344B-1048-8DD2-D44350B2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2001897"/>
            <a:ext cx="5934078" cy="4351338"/>
          </a:xfrm>
        </p:spPr>
        <p:txBody>
          <a:bodyPr>
            <a:normAutofit/>
          </a:bodyPr>
          <a:lstStyle/>
          <a:p>
            <a:r>
              <a:rPr lang="en-US" sz="2500" dirty="0"/>
              <a:t>Calculate all atomic positions for t + △t</a:t>
            </a:r>
          </a:p>
          <a:p>
            <a:r>
              <a:rPr lang="en-US" sz="2500" dirty="0"/>
              <a:t>Calculate a single atom’s position for t + △t</a:t>
            </a:r>
          </a:p>
          <a:p>
            <a:r>
              <a:rPr lang="en-US" sz="2500" dirty="0"/>
              <a:t>Calculate all non-bonded interactions</a:t>
            </a:r>
          </a:p>
          <a:p>
            <a:r>
              <a:rPr lang="en-US" sz="2500" dirty="0"/>
              <a:t>Calculate a single atom’s non-bonded interactions</a:t>
            </a:r>
          </a:p>
          <a:p>
            <a:r>
              <a:rPr lang="en-US" sz="2500" dirty="0"/>
              <a:t>Calculate all bonded interactions</a:t>
            </a:r>
          </a:p>
          <a:p>
            <a:r>
              <a:rPr lang="en-US" sz="2500" dirty="0"/>
              <a:t>Calculate a single atom’s bonded interactions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0CBC7D-A7F0-164E-A05F-99C932902A20}"/>
              </a:ext>
            </a:extLst>
          </p:cNvPr>
          <p:cNvSpPr txBox="1"/>
          <p:nvPr/>
        </p:nvSpPr>
        <p:spPr>
          <a:xfrm>
            <a:off x="9907485" y="3823623"/>
            <a:ext cx="1334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Serial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1D054-9DB1-7A43-AC4A-6180BEF3B0DE}"/>
              </a:ext>
            </a:extLst>
          </p:cNvPr>
          <p:cNvSpPr txBox="1"/>
          <p:nvPr/>
        </p:nvSpPr>
        <p:spPr>
          <a:xfrm>
            <a:off x="9722691" y="2259927"/>
            <a:ext cx="1703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Parallel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D748E9-743E-2045-A166-D480A804AEDF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300788" y="2205097"/>
            <a:ext cx="3421903" cy="40877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5A2709-8CA8-1049-A4FF-D42043CDEB17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6772275" y="2690872"/>
            <a:ext cx="3135210" cy="148669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0DC642-8A65-AC46-BEEA-40F174FA0252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072188" y="2613870"/>
            <a:ext cx="3650503" cy="53420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F62150-3122-AB4D-A534-E2A9C26810F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6072187" y="2613870"/>
            <a:ext cx="3650504" cy="115524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191A60A-FC45-CE4C-A75F-5150F81DAC10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506144" y="2613870"/>
            <a:ext cx="4216547" cy="1867806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28B138B-6BC5-F54F-9E5C-2D54796D744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477569" y="2613870"/>
            <a:ext cx="4245122" cy="249760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53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258D-4D0A-8149-B4C2-97FE4A47C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CPU? a GPU?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FE1C-5C0C-584C-8CE4-56125E8B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57987" cy="4667250"/>
          </a:xfrm>
        </p:spPr>
        <p:txBody>
          <a:bodyPr/>
          <a:lstStyle/>
          <a:p>
            <a:r>
              <a:rPr lang="en-US" dirty="0"/>
              <a:t>CPU: Central Processing Unit</a:t>
            </a:r>
          </a:p>
          <a:p>
            <a:pPr lvl="1"/>
            <a:r>
              <a:rPr lang="en-US" dirty="0"/>
              <a:t>Consists of multiple processors</a:t>
            </a:r>
          </a:p>
          <a:p>
            <a:pPr lvl="1"/>
            <a:r>
              <a:rPr lang="en-US" dirty="0"/>
              <a:t>Anywhere from 2 to &gt;32 processors on a CPU</a:t>
            </a:r>
          </a:p>
          <a:p>
            <a:pPr lvl="1"/>
            <a:r>
              <a:rPr lang="en-US" dirty="0"/>
              <a:t>Myth: More cores = Better CPU</a:t>
            </a:r>
          </a:p>
          <a:p>
            <a:pPr lvl="1"/>
            <a:r>
              <a:rPr lang="en-US" dirty="0"/>
              <a:t>Must account for single-core performance!</a:t>
            </a:r>
          </a:p>
          <a:p>
            <a:pPr>
              <a:spcBef>
                <a:spcPts val="2800"/>
              </a:spcBef>
            </a:pPr>
            <a:r>
              <a:rPr lang="en-US" dirty="0"/>
              <a:t>GPU: Graphics Processing Unit</a:t>
            </a:r>
          </a:p>
          <a:p>
            <a:pPr lvl="1"/>
            <a:r>
              <a:rPr lang="en-US" dirty="0"/>
              <a:t>&gt;1000 processors on a GPU</a:t>
            </a:r>
          </a:p>
          <a:p>
            <a:pPr lvl="1"/>
            <a:r>
              <a:rPr lang="en-US" dirty="0"/>
              <a:t>Each core is much slower than a core on a CPU</a:t>
            </a:r>
          </a:p>
          <a:p>
            <a:pPr lvl="1"/>
            <a:r>
              <a:rPr lang="en-US" dirty="0"/>
              <a:t>Good for parallel tasks because # of processors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7EC3F-C442-5842-9790-BADB768E0A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3" t="9930" r="19258" b="8126"/>
          <a:stretch/>
        </p:blipFill>
        <p:spPr>
          <a:xfrm>
            <a:off x="8327796" y="1085845"/>
            <a:ext cx="3216505" cy="25558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838291-002A-9C42-8302-DC89E7563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584" b="18059"/>
          <a:stretch/>
        </p:blipFill>
        <p:spPr>
          <a:xfrm>
            <a:off x="7739408" y="3784598"/>
            <a:ext cx="4351338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11265-A64F-8342-8131-58D804509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Hyak</a:t>
            </a:r>
            <a:r>
              <a:rPr lang="en-US" dirty="0"/>
              <a:t>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811EE-D99D-404E-8D52-C6FAE6622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7858" cy="4351338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3600" b="1" u="sng" dirty="0" err="1"/>
              <a:t>Ikt</a:t>
            </a:r>
            <a:endParaRPr lang="en-US" sz="3600" b="1" u="sng" dirty="0"/>
          </a:p>
          <a:p>
            <a:r>
              <a:rPr lang="en-US" dirty="0"/>
              <a:t>16 cores / node</a:t>
            </a:r>
          </a:p>
          <a:p>
            <a:r>
              <a:rPr lang="en-US" dirty="0"/>
              <a:t>~64 GB RAM</a:t>
            </a:r>
          </a:p>
          <a:p>
            <a:r>
              <a:rPr lang="en-US" dirty="0"/>
              <a:t>65 nodes on Pfaendtner</a:t>
            </a:r>
          </a:p>
          <a:p>
            <a:r>
              <a:rPr lang="en-US" dirty="0"/>
              <a:t>64 nodes on STF</a:t>
            </a:r>
          </a:p>
          <a:p>
            <a:r>
              <a:rPr lang="en-US" dirty="0"/>
              <a:t>Going away in 2</a:t>
            </a:r>
            <a:r>
              <a:rPr lang="en-US" sz="2400" dirty="0">
                <a:sym typeface="Wingdings" pitchFamily="2" charset="2"/>
              </a:rPr>
              <a:t></a:t>
            </a:r>
            <a:r>
              <a:rPr lang="en-US" dirty="0"/>
              <a:t>2</a:t>
            </a:r>
            <a:r>
              <a:rPr lang="en-US" sz="2400" dirty="0">
                <a:sym typeface="Wingdings" pitchFamily="2" charset="2"/>
              </a:rPr>
              <a:t>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484473-0437-694D-BD81-560D52E1AA92}"/>
              </a:ext>
            </a:extLst>
          </p:cNvPr>
          <p:cNvSpPr txBox="1">
            <a:spLocks/>
          </p:cNvSpPr>
          <p:nvPr/>
        </p:nvSpPr>
        <p:spPr>
          <a:xfrm>
            <a:off x="6275942" y="1825625"/>
            <a:ext cx="5077858" cy="43513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b="1" u="sng" dirty="0" err="1"/>
              <a:t>Mox</a:t>
            </a:r>
            <a:endParaRPr lang="en-US" sz="3600" b="1" u="sng" dirty="0"/>
          </a:p>
          <a:p>
            <a:r>
              <a:rPr lang="en-US" dirty="0"/>
              <a:t>28 – 32 cores / node</a:t>
            </a:r>
          </a:p>
          <a:p>
            <a:r>
              <a:rPr lang="en-US" dirty="0"/>
              <a:t>128+ GB RAM</a:t>
            </a:r>
          </a:p>
          <a:p>
            <a:r>
              <a:rPr lang="en-US" dirty="0"/>
              <a:t>10 nodes on Pfaendtner</a:t>
            </a:r>
          </a:p>
          <a:p>
            <a:r>
              <a:rPr lang="en-US" dirty="0"/>
              <a:t>92 nodes on STF</a:t>
            </a:r>
          </a:p>
          <a:p>
            <a:r>
              <a:rPr lang="en-US" dirty="0"/>
              <a:t>10 GPU nodes on STF</a:t>
            </a:r>
          </a:p>
        </p:txBody>
      </p:sp>
    </p:spTree>
    <p:extLst>
      <p:ext uri="{BB962C8B-B14F-4D97-AF65-F5344CB8AC3E}">
        <p14:creationId xmlns:p14="http://schemas.microsoft.com/office/powerpoint/2010/main" val="801620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E452-D3CA-D548-B4FA-00C94625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parallelize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5EC3-5B2A-D84B-9513-6666265C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6698"/>
          </a:xfrm>
        </p:spPr>
        <p:txBody>
          <a:bodyPr>
            <a:normAutofit/>
          </a:bodyPr>
          <a:lstStyle/>
          <a:p>
            <a:r>
              <a:rPr lang="en-US" sz="2400" dirty="0"/>
              <a:t>OpenMP – Multi-threading</a:t>
            </a:r>
          </a:p>
          <a:p>
            <a:pPr lvl="1"/>
            <a:r>
              <a:rPr lang="en-US" sz="2000" dirty="0"/>
              <a:t>Creates multiple threads which contain a number of calculations that can be executed independently</a:t>
            </a:r>
          </a:p>
          <a:p>
            <a:pPr lvl="1"/>
            <a:r>
              <a:rPr lang="en-US" sz="2000" dirty="0"/>
              <a:t>Shared memory</a:t>
            </a:r>
          </a:p>
          <a:p>
            <a:pPr lvl="1"/>
            <a:r>
              <a:rPr lang="en-US" sz="2000" dirty="0"/>
              <a:t>Cannot thread beyond a single node (or computer)</a:t>
            </a:r>
          </a:p>
          <a:p>
            <a:r>
              <a:rPr lang="en-US" sz="2400" dirty="0"/>
              <a:t>MPI – Message Passing Interface</a:t>
            </a:r>
          </a:p>
          <a:p>
            <a:pPr lvl="1"/>
            <a:r>
              <a:rPr lang="en-US" sz="2000" dirty="0"/>
              <a:t>User defines number of MPI ranks, where each MPI rank is essentially a copy of the program that executes its portion of the code (e.g., summing a subset of the total data)</a:t>
            </a:r>
          </a:p>
          <a:p>
            <a:pPr lvl="1"/>
            <a:r>
              <a:rPr lang="en-US" sz="2000" dirty="0"/>
              <a:t>Allows for multiple nodes to </a:t>
            </a:r>
            <a:r>
              <a:rPr lang="en-US" sz="2000" i="1" dirty="0"/>
              <a:t>communicate</a:t>
            </a:r>
          </a:p>
          <a:p>
            <a:pPr lvl="1"/>
            <a:r>
              <a:rPr lang="en-US" sz="2000" dirty="0"/>
              <a:t>High overhead and high memory</a:t>
            </a:r>
          </a:p>
          <a:p>
            <a:r>
              <a:rPr lang="en-US" sz="2400" dirty="0"/>
              <a:t>CUDA – Compute Unified Device Architecture</a:t>
            </a:r>
          </a:p>
          <a:p>
            <a:pPr lvl="1"/>
            <a:r>
              <a:rPr lang="en-US" sz="2000" dirty="0" err="1"/>
              <a:t>nVidia’s</a:t>
            </a:r>
            <a:r>
              <a:rPr lang="en-US" sz="2000" dirty="0"/>
              <a:t> platform for parallelization across </a:t>
            </a:r>
            <a:r>
              <a:rPr lang="en-US" sz="2000" dirty="0" err="1"/>
              <a:t>nVidia</a:t>
            </a:r>
            <a:r>
              <a:rPr lang="en-US" sz="2000" dirty="0"/>
              <a:t> GPUs</a:t>
            </a:r>
          </a:p>
          <a:p>
            <a:pPr lvl="1"/>
            <a:r>
              <a:rPr lang="en-US" sz="2000" dirty="0"/>
              <a:t>Only useful for &gt;1000 threads</a:t>
            </a:r>
          </a:p>
        </p:txBody>
      </p:sp>
    </p:spTree>
    <p:extLst>
      <p:ext uri="{BB962C8B-B14F-4D97-AF65-F5344CB8AC3E}">
        <p14:creationId xmlns:p14="http://schemas.microsoft.com/office/powerpoint/2010/main" val="338479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66BD-D51A-4343-85B9-9E20AF15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Amdahl’s Law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E780B0-85B0-4D4F-9D6E-C024AF05C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111" y="1682745"/>
            <a:ext cx="705430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62BDF1-C188-F940-824D-7DE8131491E2}"/>
              </a:ext>
            </a:extLst>
          </p:cNvPr>
          <p:cNvSpPr txBox="1"/>
          <p:nvPr/>
        </p:nvSpPr>
        <p:spPr>
          <a:xfrm>
            <a:off x="0" y="6327772"/>
            <a:ext cx="97787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Parallelizing Python: Transitioning Beyond One Core. Research Computing Club.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/UW-HPC/Parallelizing-Python-Workshop/blob/master/lectures/</a:t>
            </a:r>
            <a:r>
              <a:rPr lang="en-US" sz="1600" dirty="0" err="1"/>
              <a:t>ParallelizationFundamentals.pdf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434B81-7FFD-E146-83C0-6A2F86A57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818" y="1723740"/>
            <a:ext cx="4556646" cy="366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6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8816-7351-954C-B16D-DB00E7D90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make my MD simulation parallel?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EEA55-F794-9242-90EF-2EBA7F844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0149"/>
            <a:ext cx="10515600" cy="4769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mpirun -n 56 -genv OMP_NUM_THREADS 4 cp2k.psmp -</a:t>
            </a:r>
            <a:r>
              <a:rPr lang="en-US" sz="2000" dirty="0" err="1">
                <a:latin typeface="Andale Mono" panose="020B0509000000000004" pitchFamily="49" charset="0"/>
              </a:rPr>
              <a:t>i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 err="1">
                <a:latin typeface="Andale Mono" panose="020B0509000000000004" pitchFamily="49" charset="0"/>
              </a:rPr>
              <a:t>md.inp</a:t>
            </a:r>
            <a:r>
              <a:rPr lang="en-US" sz="2000" dirty="0">
                <a:latin typeface="Andale Mono" panose="020B0509000000000004" pitchFamily="49" charset="0"/>
              </a:rPr>
              <a:t> –o </a:t>
            </a:r>
            <a:r>
              <a:rPr lang="en-US" sz="2000" dirty="0" err="1">
                <a:latin typeface="Andale Mono" panose="020B0509000000000004" pitchFamily="49" charset="0"/>
              </a:rPr>
              <a:t>md.out</a:t>
            </a:r>
            <a:endParaRPr lang="en-US" sz="2000" dirty="0">
              <a:latin typeface="Andale Mono" panose="020B050900000000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08A36-0D67-2847-9989-E34F4D1C423C}"/>
              </a:ext>
            </a:extLst>
          </p:cNvPr>
          <p:cNvSpPr txBox="1"/>
          <p:nvPr/>
        </p:nvSpPr>
        <p:spPr>
          <a:xfrm>
            <a:off x="838200" y="2655646"/>
            <a:ext cx="107632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ndale Mono" panose="020B0509000000000004" pitchFamily="49" charset="0"/>
              </a:rPr>
              <a:t>mpirun</a:t>
            </a:r>
            <a:r>
              <a:rPr lang="en-US" sz="2400" dirty="0"/>
              <a:t>:   Tells the computer to execute program in parallel using MPI</a:t>
            </a:r>
          </a:p>
          <a:p>
            <a:r>
              <a:rPr lang="en-US" sz="2400" dirty="0">
                <a:latin typeface="Andale Mono" panose="020B0509000000000004" pitchFamily="49" charset="0"/>
              </a:rPr>
              <a:t>-n 56</a:t>
            </a:r>
            <a:r>
              <a:rPr lang="en-US" sz="2400" dirty="0"/>
              <a:t>:   Number of MPI ranks</a:t>
            </a:r>
          </a:p>
          <a:p>
            <a:r>
              <a:rPr lang="en-US" sz="2400" dirty="0">
                <a:latin typeface="Andale Mono" panose="020B0509000000000004" pitchFamily="49" charset="0"/>
              </a:rPr>
              <a:t>-genv OMP_NUM_THREADS 4</a:t>
            </a:r>
            <a:r>
              <a:rPr lang="en-US" sz="2400" dirty="0"/>
              <a:t>:   Number of OpenMP threads per MPI rank</a:t>
            </a:r>
          </a:p>
          <a:p>
            <a:r>
              <a:rPr lang="en-US" sz="2400" dirty="0">
                <a:latin typeface="Andale Mono" panose="020B0509000000000004" pitchFamily="49" charset="0"/>
              </a:rPr>
              <a:t>cp2k.psmp</a:t>
            </a:r>
            <a:r>
              <a:rPr lang="en-US" sz="2400" dirty="0"/>
              <a:t>:   Program that is getting executing</a:t>
            </a:r>
          </a:p>
          <a:p>
            <a:r>
              <a:rPr lang="en-US" sz="2400" dirty="0">
                <a:latin typeface="Andale Mono" panose="020B0509000000000004" pitchFamily="49" charset="0"/>
              </a:rPr>
              <a:t>-</a:t>
            </a:r>
            <a:r>
              <a:rPr lang="en-US" sz="2400" dirty="0" err="1">
                <a:latin typeface="Andale Mono" panose="020B0509000000000004" pitchFamily="49" charset="0"/>
              </a:rPr>
              <a:t>i</a:t>
            </a:r>
            <a:r>
              <a:rPr lang="en-US" sz="2400" dirty="0">
                <a:latin typeface="Andale Mono" panose="020B0509000000000004" pitchFamily="49" charset="0"/>
              </a:rPr>
              <a:t> </a:t>
            </a:r>
            <a:r>
              <a:rPr lang="en-US" sz="2400" dirty="0" err="1">
                <a:latin typeface="Andale Mono" panose="020B0509000000000004" pitchFamily="49" charset="0"/>
              </a:rPr>
              <a:t>md.inp</a:t>
            </a:r>
            <a:r>
              <a:rPr lang="en-US" sz="2400" dirty="0"/>
              <a:t>:   Input file</a:t>
            </a:r>
          </a:p>
          <a:p>
            <a:r>
              <a:rPr lang="en-US" sz="2400" dirty="0">
                <a:latin typeface="Andale Mono" panose="020B0509000000000004" pitchFamily="49" charset="0"/>
              </a:rPr>
              <a:t>-o </a:t>
            </a:r>
            <a:r>
              <a:rPr lang="en-US" sz="2400" dirty="0" err="1">
                <a:latin typeface="Andale Mono" panose="020B0509000000000004" pitchFamily="49" charset="0"/>
              </a:rPr>
              <a:t>md.out</a:t>
            </a:r>
            <a:r>
              <a:rPr lang="en-US" sz="2400" dirty="0"/>
              <a:t>:   Output file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1FD706F7-A3D8-AD4C-87A4-FECB05E40A32}"/>
              </a:ext>
            </a:extLst>
          </p:cNvPr>
          <p:cNvSpPr/>
          <p:nvPr/>
        </p:nvSpPr>
        <p:spPr>
          <a:xfrm rot="16200000">
            <a:off x="1328787" y="1688159"/>
            <a:ext cx="119597" cy="1100771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5EFDC8D8-FDEA-D64B-8BCC-2C0848798129}"/>
              </a:ext>
            </a:extLst>
          </p:cNvPr>
          <p:cNvSpPr/>
          <p:nvPr/>
        </p:nvSpPr>
        <p:spPr>
          <a:xfrm rot="16200000">
            <a:off x="2309861" y="1807856"/>
            <a:ext cx="119599" cy="861379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F936A5BC-F932-4240-AA6C-A4E91ACE972B}"/>
              </a:ext>
            </a:extLst>
          </p:cNvPr>
          <p:cNvSpPr/>
          <p:nvPr/>
        </p:nvSpPr>
        <p:spPr>
          <a:xfrm rot="16200000">
            <a:off x="4599273" y="453953"/>
            <a:ext cx="119601" cy="3569178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1421FAE0-EBDA-994F-9D5A-E750DDB7E4D6}"/>
              </a:ext>
            </a:extLst>
          </p:cNvPr>
          <p:cNvSpPr/>
          <p:nvPr/>
        </p:nvSpPr>
        <p:spPr>
          <a:xfrm rot="16200000">
            <a:off x="7168643" y="1494558"/>
            <a:ext cx="119602" cy="1487968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ket 8">
            <a:extLst>
              <a:ext uri="{FF2B5EF4-FFF2-40B4-BE49-F238E27FC236}">
                <a16:creationId xmlns:a16="http://schemas.microsoft.com/office/drawing/2014/main" id="{E62EF80E-DBD4-4247-8479-4466A89E82B1}"/>
              </a:ext>
            </a:extLst>
          </p:cNvPr>
          <p:cNvSpPr/>
          <p:nvPr/>
        </p:nvSpPr>
        <p:spPr>
          <a:xfrm rot="16200000">
            <a:off x="8755589" y="1552738"/>
            <a:ext cx="119602" cy="1371605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79F997AB-369C-5245-81C0-EB2E1D781754}"/>
              </a:ext>
            </a:extLst>
          </p:cNvPr>
          <p:cNvSpPr/>
          <p:nvPr/>
        </p:nvSpPr>
        <p:spPr>
          <a:xfrm rot="16200000">
            <a:off x="10243549" y="1548752"/>
            <a:ext cx="119602" cy="1371605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8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5099</TotalTime>
  <Words>949</Words>
  <Application>Microsoft Macintosh PowerPoint</Application>
  <PresentationFormat>Widescreen</PresentationFormat>
  <Paragraphs>135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Andale Mono</vt:lpstr>
      <vt:lpstr>Arial</vt:lpstr>
      <vt:lpstr>Calibri</vt:lpstr>
      <vt:lpstr>Calibri Light</vt:lpstr>
      <vt:lpstr>Cambria Math</vt:lpstr>
      <vt:lpstr>Office Theme</vt:lpstr>
      <vt:lpstr>Molecular Simulations and Supercomputing/Parallel Computing</vt:lpstr>
      <vt:lpstr>Outline</vt:lpstr>
      <vt:lpstr>Molecular Dynamics Algorithm</vt:lpstr>
      <vt:lpstr>Serial vs. Parallel Calculations in MD</vt:lpstr>
      <vt:lpstr>What is a CPU? a GPU?</vt:lpstr>
      <vt:lpstr>Hyak Supercomputer</vt:lpstr>
      <vt:lpstr>How do we parallelize code?</vt:lpstr>
      <vt:lpstr>Amdahl’s Law</vt:lpstr>
      <vt:lpstr>How do I make my MD simulation parallel?</vt:lpstr>
      <vt:lpstr>Scaling Simulations</vt:lpstr>
      <vt:lpstr>PowerPoint Presentation</vt:lpstr>
      <vt:lpstr>Basic Hyak Commands</vt:lpstr>
      <vt:lpstr>Basic Hyak Commands</vt:lpstr>
      <vt:lpstr>Basic Hyak Commands</vt:lpstr>
      <vt:lpstr>Helpful Aliases</vt:lpstr>
      <vt:lpstr>Time for the Jupyter Notebook!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Molecular Simulations Using Supercomputing and Parallel Computing</dc:title>
  <dc:creator>Luke Gibson</dc:creator>
  <cp:lastModifiedBy>Luke Gibson</cp:lastModifiedBy>
  <cp:revision>26</cp:revision>
  <dcterms:created xsi:type="dcterms:W3CDTF">2019-01-18T20:50:45Z</dcterms:created>
  <dcterms:modified xsi:type="dcterms:W3CDTF">2019-01-25T07:57:36Z</dcterms:modified>
</cp:coreProperties>
</file>

<file path=docProps/thumbnail.jpeg>
</file>